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86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0" r:id="rId4"/>
    <p:sldId id="271" r:id="rId5"/>
    <p:sldId id="269" r:id="rId6"/>
    <p:sldId id="276" r:id="rId7"/>
    <p:sldId id="273" r:id="rId8"/>
    <p:sldId id="277" r:id="rId9"/>
    <p:sldId id="267" r:id="rId10"/>
    <p:sldId id="268" r:id="rId11"/>
  </p:sldIdLst>
  <p:sldSz cx="12188825" cy="6858000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013" indent="-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613" indent="-3032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7213" indent="-455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6813" indent="-608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 varScale="1">
        <p:scale>
          <a:sx n="127" d="100"/>
          <a:sy n="127" d="100"/>
        </p:scale>
        <p:origin x="-704" y="-10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0AD4C-DF0D-42A9-9191-299948FF2BBA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2C9E-426F-408F-83E0-AC24691CD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3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E02FB-6EEB-4C1E-A2CD-B59E27A5C163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51350"/>
            <a:ext cx="56070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0628E-FFB8-4F7E-8458-0D560A6F8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4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0628E-FFB8-4F7E-8458-0D560A6F82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29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0628E-FFB8-4F7E-8458-0D560A6F82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6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en-US" sz="120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6A20-3926-4339-9F26-DF04ED45A1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0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CB600-0F80-47AE-AF80-6314C3A09D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42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CB600-0F80-47AE-AF80-6314C3A09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0628E-FFB8-4F7E-8458-0D560A6F82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2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176" indent="-171176">
              <a:buFont typeface="Arial" panose="020B0604020202020204" pitchFamily="34" charset="0"/>
              <a:buChar char="•"/>
            </a:pPr>
            <a:r>
              <a:rPr lang="en-US" dirty="0" smtClean="0"/>
              <a:t>Two stage</a:t>
            </a:r>
            <a:r>
              <a:rPr lang="en-US" baseline="0" dirty="0" smtClean="0"/>
              <a:t> clearing process.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CB600-0F80-47AE-AF80-6314C3A09D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0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 redetermination of the price.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ensures that the cleared resources</a:t>
            </a:r>
            <a:r>
              <a:rPr lang="en-US" baseline="0" dirty="0" smtClean="0"/>
              <a:t> get a just and reasonable price.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However, the losers are G &amp; H who don’t clear because of the subsidized units.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CB600-0F80-47AE-AF80-6314C3A09D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33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5D4A-DEA5-4A79-A1A3-5690325B12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8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0628E-FFB8-4F7E-8458-0D560A6F82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1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pjm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/>
          </p:cNvPr>
          <p:cNvSpPr/>
          <p:nvPr userDrawn="1"/>
        </p:nvSpPr>
        <p:spPr>
          <a:xfrm>
            <a:off x="786605" y="6387967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1" descr="G:\Corporate\PJM templates and standards\new ppt templates\2012-16-9Ratio-TemplateElements-03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G:\Corporate\PJM templates and standards\new ppt templates\2012-16-9Ratio-TemplateElements-0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6"/>
          <a:stretch>
            <a:fillRect/>
          </a:stretch>
        </p:blipFill>
        <p:spPr bwMode="auto">
          <a:xfrm>
            <a:off x="0" y="0"/>
            <a:ext cx="121888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©2017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07001" y="3810000"/>
            <a:ext cx="4367662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pic>
        <p:nvPicPr>
          <p:cNvPr id="8" name="Picture 2" descr="G:\Corporate\90th Anniversary Materials\2016 90th Anniversay Idenitifier\2016 90th Anniversary Bu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" y="4343400"/>
            <a:ext cx="1728787" cy="144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hlinkClick r:id="rId2"/>
          </p:cNvPr>
          <p:cNvSpPr/>
          <p:nvPr userDrawn="1"/>
        </p:nvSpPr>
        <p:spPr>
          <a:xfrm>
            <a:off x="761065" y="6381750"/>
            <a:ext cx="990600" cy="723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800" dirty="0" smtClean="0">
                <a:effectLst/>
                <a:latin typeface="Arial Narrow" panose="020B0606020202030204" pitchFamily="34" charset="0"/>
              </a:rPr>
              <a:t>52411438</a:t>
            </a:r>
            <a:endParaRPr lang="en-US" sz="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1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0860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80332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5005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2057400"/>
            <a:ext cx="538339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20574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41910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16046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hyperlink" Target="http://www.pjm.com/" TargetMode="External"/><Relationship Id="rId8" Type="http://schemas.openxmlformats.org/officeDocument/2006/relationships/image" Target="../media/image1.jpeg"/><Relationship Id="rId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7"/>
          </p:cNvPr>
          <p:cNvSpPr/>
          <p:nvPr/>
        </p:nvSpPr>
        <p:spPr>
          <a:xfrm>
            <a:off x="760412" y="6381750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7"/>
          </p:cNvPr>
          <p:cNvSpPr/>
          <p:nvPr/>
        </p:nvSpPr>
        <p:spPr>
          <a:xfrm>
            <a:off x="760412" y="6381750"/>
            <a:ext cx="990600" cy="29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11" descr="G:\Corporate\PJM templates and standards\new ppt templates\2012-16-9Ratio-TemplateElements-0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G:\Corporate\PJM templates and standards\new ppt templates\2012-16-9Ratio-TemplateElements-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7"/>
          <a:stretch>
            <a:fillRect/>
          </a:stretch>
        </p:blipFill>
        <p:spPr bwMode="auto">
          <a:xfrm>
            <a:off x="0" y="0"/>
            <a:ext cx="12188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696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©2017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5891213" y="6381750"/>
            <a:ext cx="450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fld id="{D0A9EF66-B759-4028-8EC0-388D1F2AD705}" type="slidenum">
              <a:rPr lang="en-US" altLang="en-US" sz="1300">
                <a:solidFill>
                  <a:schemeClr val="bg1"/>
                </a:solidFill>
              </a:rPr>
              <a:pPr/>
              <a:t>‹#›</a:t>
            </a:fld>
            <a:endParaRPr lang="en-US" altLang="en-US" sz="130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381750"/>
            <a:ext cx="38592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sp>
        <p:nvSpPr>
          <p:cNvPr id="3" name="Rounded Rectangle 2">
            <a:hlinkClick r:id="rId7"/>
          </p:cNvPr>
          <p:cNvSpPr/>
          <p:nvPr/>
        </p:nvSpPr>
        <p:spPr>
          <a:xfrm>
            <a:off x="760412" y="6145213"/>
            <a:ext cx="990600" cy="10175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800" dirty="0" smtClean="0">
                <a:effectLst/>
                <a:latin typeface="Arial Narrow" panose="020B0606020202030204" pitchFamily="34" charset="0"/>
              </a:rPr>
              <a:t>52411438</a:t>
            </a:r>
            <a:endParaRPr lang="en-US" sz="800" dirty="0"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2" r:id="rId1"/>
    <p:sldLayoutId id="2147485828" r:id="rId2"/>
    <p:sldLayoutId id="2147485829" r:id="rId3"/>
    <p:sldLayoutId id="2147485830" r:id="rId4"/>
    <p:sldLayoutId id="2147485831" r:id="rId5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lang="en-US" altLang="en-US" sz="2800" dirty="0">
          <a:solidFill>
            <a:srgbClr val="454545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5pPr>
      <a:lvl6pPr marL="60949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6pPr>
      <a:lvl7pPr marL="1218987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7pPr>
      <a:lvl8pPr marL="1828480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8pPr>
      <a:lvl9pPr marL="243797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har char="•"/>
        <a:defRPr lang="en-US" altLang="en-US" sz="2800" dirty="0">
          <a:solidFill>
            <a:schemeClr val="tx1"/>
          </a:solidFill>
          <a:latin typeface="+mj-lt"/>
          <a:ea typeface="+mn-ea"/>
          <a:cs typeface="+mn-cs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335221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961707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571200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518069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pjm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5" Type="http://schemas.openxmlformats.org/officeDocument/2006/relationships/image" Target="../media/image7.png"/><Relationship Id="rId6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hyperlink" Target="http://pjm.com/~/media/library/reports-notices/special-reports/20170502-capacity-market-repricing-proposal.ashx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Public Policy into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7001" y="3810000"/>
            <a:ext cx="4367662" cy="2133600"/>
          </a:xfrm>
        </p:spPr>
        <p:txBody>
          <a:bodyPr/>
          <a:lstStyle/>
          <a:p>
            <a:r>
              <a:rPr lang="en-US" dirty="0" smtClean="0"/>
              <a:t>Vincent P. Duane</a:t>
            </a:r>
          </a:p>
          <a:p>
            <a:r>
              <a:rPr lang="en-US" dirty="0" smtClean="0"/>
              <a:t>PJM</a:t>
            </a:r>
          </a:p>
          <a:p>
            <a:r>
              <a:rPr lang="en-US" dirty="0" smtClean="0"/>
              <a:t>Sr. VP Law, Compliance &amp; External Relations</a:t>
            </a:r>
          </a:p>
          <a:p>
            <a:endParaRPr lang="en-US" dirty="0"/>
          </a:p>
          <a:p>
            <a:r>
              <a:rPr lang="en-US" dirty="0" smtClean="0"/>
              <a:t>June 2,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3"/>
              </a:rPr>
              <a:t>www.pjm.com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540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Formation In The Energy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2" y="1143000"/>
            <a:ext cx="9467849" cy="494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07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/ Federal 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200" y="6248400"/>
            <a:ext cx="3859213" cy="609600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" y="916970"/>
            <a:ext cx="11323638" cy="525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68776" y="2178604"/>
            <a:ext cx="1676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Harrisburg, PA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250837" y="2200606"/>
            <a:ext cx="260866" cy="380998"/>
            <a:chOff x="6627812" y="2286000"/>
            <a:chExt cx="260866" cy="380998"/>
          </a:xfrm>
        </p:grpSpPr>
        <p:sp>
          <p:nvSpPr>
            <p:cNvPr id="7" name="Oval 6"/>
            <p:cNvSpPr/>
            <p:nvPr/>
          </p:nvSpPr>
          <p:spPr>
            <a:xfrm>
              <a:off x="6627812" y="2286000"/>
              <a:ext cx="260866" cy="2608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0800000">
              <a:off x="6627812" y="2416431"/>
              <a:ext cx="260866" cy="25056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08212" y="3281748"/>
            <a:ext cx="1676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Springfield, IL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36971" y="3335981"/>
            <a:ext cx="260866" cy="380998"/>
            <a:chOff x="6627812" y="2286000"/>
            <a:chExt cx="260866" cy="380998"/>
          </a:xfrm>
        </p:grpSpPr>
        <p:sp>
          <p:nvSpPr>
            <p:cNvPr id="15" name="Oval 14"/>
            <p:cNvSpPr/>
            <p:nvPr/>
          </p:nvSpPr>
          <p:spPr>
            <a:xfrm>
              <a:off x="6627812" y="2286000"/>
              <a:ext cx="260866" cy="2608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0800000">
              <a:off x="6627812" y="2416431"/>
              <a:ext cx="260866" cy="25056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304212" y="2057400"/>
            <a:ext cx="1371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Trenton, NJ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132971" y="2111633"/>
            <a:ext cx="260866" cy="380998"/>
            <a:chOff x="6627812" y="2286000"/>
            <a:chExt cx="260866" cy="380998"/>
          </a:xfrm>
        </p:grpSpPr>
        <p:sp>
          <p:nvSpPr>
            <p:cNvPr id="19" name="Oval 18"/>
            <p:cNvSpPr/>
            <p:nvPr/>
          </p:nvSpPr>
          <p:spPr>
            <a:xfrm>
              <a:off x="6627812" y="2286000"/>
              <a:ext cx="260866" cy="2608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10800000">
              <a:off x="6627812" y="2416431"/>
              <a:ext cx="260866" cy="25056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75212" y="2971800"/>
            <a:ext cx="1904999" cy="435231"/>
            <a:chOff x="4875212" y="2971800"/>
            <a:chExt cx="1904999" cy="435231"/>
          </a:xfrm>
        </p:grpSpPr>
        <p:sp>
          <p:nvSpPr>
            <p:cNvPr id="21" name="TextBox 20"/>
            <p:cNvSpPr txBox="1"/>
            <p:nvPr/>
          </p:nvSpPr>
          <p:spPr>
            <a:xfrm>
              <a:off x="5046452" y="2971800"/>
              <a:ext cx="1733759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Columbus, OH</a:t>
              </a:r>
              <a:endParaRPr lang="en-US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875212" y="3026033"/>
              <a:ext cx="260866" cy="380998"/>
              <a:chOff x="6627812" y="2286000"/>
              <a:chExt cx="260866" cy="380998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627812" y="2286000"/>
                <a:ext cx="260866" cy="26086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 rot="10800000">
                <a:off x="6627812" y="2416431"/>
                <a:ext cx="260866" cy="250567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744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13" y="1003534"/>
            <a:ext cx="1161097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3664039"/>
            <a:ext cx="10789920" cy="25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Price </a:t>
            </a:r>
            <a:r>
              <a:rPr lang="en-US" dirty="0"/>
              <a:t>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644" y="1193117"/>
            <a:ext cx="1419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38" y="3176907"/>
            <a:ext cx="10789920" cy="25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836612" y="4361769"/>
            <a:ext cx="121919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957842"/>
            <a:ext cx="10363200" cy="344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325146" y="2353426"/>
            <a:ext cx="3316524" cy="1094675"/>
            <a:chOff x="5325146" y="2353426"/>
            <a:chExt cx="3316524" cy="1094675"/>
          </a:xfrm>
        </p:grpSpPr>
        <p:sp>
          <p:nvSpPr>
            <p:cNvPr id="13" name="TextBox 12"/>
            <p:cNvSpPr txBox="1"/>
            <p:nvPr/>
          </p:nvSpPr>
          <p:spPr>
            <a:xfrm>
              <a:off x="5325146" y="2353426"/>
              <a:ext cx="3048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accent3"/>
                  </a:solidFill>
                </a:rPr>
                <a:t>Locational Marginal Price</a:t>
              </a:r>
              <a:endParaRPr lang="en-US" sz="2800" b="1" dirty="0">
                <a:solidFill>
                  <a:schemeClr val="accent3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8353944" y="3160375"/>
              <a:ext cx="287726" cy="287726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4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2803E-6 -2.22222E-6 L 0.10002 -2.22222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962E-6 1.20805E-6 L 0.02292 0.0659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3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48" y="1138326"/>
            <a:ext cx="1161097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1007492" y="5105400"/>
            <a:ext cx="2271978" cy="505840"/>
            <a:chOff x="1007492" y="5105400"/>
            <a:chExt cx="2271978" cy="505840"/>
          </a:xfrm>
        </p:grpSpPr>
        <p:sp>
          <p:nvSpPr>
            <p:cNvPr id="12" name="Rectangle 11"/>
            <p:cNvSpPr/>
            <p:nvPr/>
          </p:nvSpPr>
          <p:spPr>
            <a:xfrm>
              <a:off x="1007492" y="5352732"/>
              <a:ext cx="1123483" cy="247333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rgbClr val="C4D7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6470" y="5105400"/>
              <a:ext cx="1143000" cy="505840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rgbClr val="C4D7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Market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60" y="3133880"/>
            <a:ext cx="10249499" cy="248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75812" y="2568946"/>
            <a:ext cx="222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A9CA"/>
                </a:solidFill>
              </a:rPr>
              <a:t>Supply Offers</a:t>
            </a:r>
            <a:endParaRPr lang="en-US" sz="2400" b="1" dirty="0">
              <a:solidFill>
                <a:srgbClr val="80A9C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982" y="572035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MW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4" y="1084538"/>
            <a:ext cx="10348118" cy="452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323012" y="2615112"/>
            <a:ext cx="1981200" cy="3022244"/>
            <a:chOff x="6323012" y="2615112"/>
            <a:chExt cx="1981200" cy="3022244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7313612" y="3886200"/>
              <a:ext cx="0" cy="175115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323012" y="2615112"/>
              <a:ext cx="1981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3"/>
                  </a:solidFill>
                </a:rPr>
                <a:t>Cleared Capacity</a:t>
              </a:r>
              <a:endParaRPr lang="en-US" sz="2400" b="1" dirty="0">
                <a:solidFill>
                  <a:schemeClr val="accent3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169749" y="3742337"/>
              <a:ext cx="287726" cy="287726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430581" y="2568946"/>
            <a:ext cx="1981200" cy="3022244"/>
            <a:chOff x="6323012" y="2615112"/>
            <a:chExt cx="1981200" cy="3022244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7313612" y="4182034"/>
              <a:ext cx="0" cy="145532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23012" y="2615112"/>
              <a:ext cx="1981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3"/>
                  </a:solidFill>
                </a:rPr>
                <a:t>Cleared Capacity</a:t>
              </a:r>
              <a:endParaRPr lang="en-US" sz="2400" b="1" dirty="0">
                <a:solidFill>
                  <a:schemeClr val="accent3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169749" y="4038171"/>
              <a:ext cx="287726" cy="287726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741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2627E-6 -2.96296E-6 L 0.18439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FERC May 1,2 Technical Conference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826819" y="1371600"/>
            <a:ext cx="10008423" cy="434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6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Stage of Auction; Cleared Capacity Determined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762000"/>
            <a:ext cx="9677400" cy="54380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33012" y="5638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{corrected}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4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Repricing:  Second Stage; Price Determined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12" y="838201"/>
            <a:ext cx="10363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3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98437"/>
            <a:ext cx="10969625" cy="487363"/>
          </a:xfrm>
        </p:spPr>
        <p:txBody>
          <a:bodyPr/>
          <a:lstStyle/>
          <a:p>
            <a:r>
              <a:rPr lang="en-US" sz="2400" dirty="0" smtClean="0"/>
              <a:t>Identifying Subsidies that Trigger “Re-Pricing”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2" y="685800"/>
            <a:ext cx="3942521" cy="545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99612" y="5029200"/>
            <a:ext cx="2209799" cy="830997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1400" dirty="0" smtClean="0"/>
              <a:t>For more details, see</a:t>
            </a:r>
          </a:p>
          <a:p>
            <a:r>
              <a:rPr lang="en-US" sz="1400" dirty="0" smtClean="0">
                <a:hlinkClick r:id="rId4"/>
              </a:rPr>
              <a:t>PJM’s Capacity Market Repricing Proposal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455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Market Repricing -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2" y="924534"/>
            <a:ext cx="9959976" cy="527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96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PJM_Colorss">
      <a:dk1>
        <a:sysClr val="windowText" lastClr="000000"/>
      </a:dk1>
      <a:lt1>
        <a:srgbClr val="FFFFFF"/>
      </a:lt1>
      <a:dk2>
        <a:srgbClr val="000000"/>
      </a:dk2>
      <a:lt2>
        <a:srgbClr val="EEECE1"/>
      </a:lt2>
      <a:accent1>
        <a:srgbClr val="013366"/>
      </a:accent1>
      <a:accent2>
        <a:srgbClr val="99CC00"/>
      </a:accent2>
      <a:accent3>
        <a:srgbClr val="00B0F0"/>
      </a:accent3>
      <a:accent4>
        <a:srgbClr val="FF9900"/>
      </a:accent4>
      <a:accent5>
        <a:srgbClr val="808080"/>
      </a:accent5>
      <a:accent6>
        <a:srgbClr val="FF00FF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170</Words>
  <Application>Microsoft Macintosh PowerPoint</Application>
  <PresentationFormat>Custom</PresentationFormat>
  <Paragraphs>51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Integrating Public Policy into Markets</vt:lpstr>
      <vt:lpstr>State / Federal Policies</vt:lpstr>
      <vt:lpstr>Energy Price Example</vt:lpstr>
      <vt:lpstr>Capacity Market Example</vt:lpstr>
      <vt:lpstr>FERC May 1,2 Technical Conference</vt:lpstr>
      <vt:lpstr>First Stage of Auction; Cleared Capacity Determined</vt:lpstr>
      <vt:lpstr>Capacity Repricing:  Second Stage; Price Determined</vt:lpstr>
      <vt:lpstr>Identifying Subsidies that Trigger “Re-Pricing”</vt:lpstr>
      <vt:lpstr>Capacity Market Repricing - Settlement</vt:lpstr>
      <vt:lpstr>Price Formation In The Energy Market</vt:lpstr>
    </vt:vector>
  </TitlesOfParts>
  <Company>
 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created xsi:type="dcterms:W3CDTF">2017-05-31T18:59:09Z</dcterms:created>
  <dcterms:modified xsi:type="dcterms:W3CDTF">2017-06-13T13:42:34Z</dcterms:modified>
</cp:coreProperties>
</file>